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1" r:id="rId3"/>
    <p:sldId id="259" r:id="rId4"/>
    <p:sldId id="258" r:id="rId5"/>
    <p:sldId id="281" r:id="rId6"/>
    <p:sldId id="262" r:id="rId7"/>
    <p:sldId id="263" r:id="rId8"/>
    <p:sldId id="264" r:id="rId9"/>
    <p:sldId id="265" r:id="rId10"/>
    <p:sldId id="280" r:id="rId11"/>
    <p:sldId id="276" r:id="rId12"/>
    <p:sldId id="267" r:id="rId13"/>
    <p:sldId id="278" r:id="rId14"/>
    <p:sldId id="266" r:id="rId15"/>
    <p:sldId id="277" r:id="rId16"/>
    <p:sldId id="275" r:id="rId17"/>
    <p:sldId id="268" r:id="rId18"/>
    <p:sldId id="274" r:id="rId19"/>
    <p:sldId id="272" r:id="rId20"/>
    <p:sldId id="273" r:id="rId21"/>
    <p:sldId id="270" r:id="rId22"/>
    <p:sldId id="279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>
      <p:cViewPr varScale="1">
        <p:scale>
          <a:sx n="84" d="100"/>
          <a:sy n="84" d="100"/>
        </p:scale>
        <p:origin x="-105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4D11C-C29F-48B3-A5DB-A5E953D55096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1E78B-C9A9-4C07-AA2F-F040E1E1E0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1193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0033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4569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2518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273C-507A-4359-BC1A-B6DDABC9E116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7390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095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6273C-507A-4359-BC1A-B6DDABC9E116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0430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5541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6003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3310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493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5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912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D2088-02F5-4652-9DD4-9F1793886559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75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5589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583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09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447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16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3455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819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771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15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184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4627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C878B-09B2-47AE-8245-A6AD454224BF}" type="datetimeFigureOut">
              <a:rPr lang="nl-NL" smtClean="0"/>
              <a:t>22-01-16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FDD6-A2AD-4A85-9D97-F7F92CE52B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174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e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8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23.jp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8" Type="http://schemas.openxmlformats.org/officeDocument/2006/relationships/image" Target="../media/image32.jpeg"/><Relationship Id="rId9" Type="http://schemas.openxmlformats.org/officeDocument/2006/relationships/image" Target="../media/image13.jpeg"/><Relationship Id="rId10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2351585" y="3789041"/>
            <a:ext cx="7825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nl-NL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januari buurthuis het Palet</a:t>
            </a:r>
          </a:p>
        </p:txBody>
      </p:sp>
      <p:sp>
        <p:nvSpPr>
          <p:cNvPr id="4" name="Rechthoek 3"/>
          <p:cNvSpPr/>
          <p:nvPr/>
        </p:nvSpPr>
        <p:spPr>
          <a:xfrm>
            <a:off x="2135560" y="1052737"/>
            <a:ext cx="8532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vbo nieuwjaarsbijeenkomst </a:t>
            </a:r>
            <a:r>
              <a:rPr lang="nl-NL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nl-NL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131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24744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jaarvergadering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981200" y="980729"/>
            <a:ext cx="8219256" cy="445404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nl-NL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opening en mededelingen, vaststellen agenda</a:t>
            </a:r>
          </a:p>
          <a:p>
            <a:r>
              <a:rPr lang="nl-NL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kascontrole,  aanblijven leden?</a:t>
            </a:r>
          </a:p>
          <a:p>
            <a:r>
              <a:rPr lang="nl-NL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kosten/uitgaven 2015 </a:t>
            </a:r>
            <a:endParaRPr lang="nl-NL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nl-NL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begroting </a:t>
            </a:r>
            <a:r>
              <a:rPr lang="nl-NL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nl-NL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nl-NL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terugblik op </a:t>
            </a:r>
            <a:r>
              <a:rPr lang="nl-NL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</a:t>
            </a:r>
            <a:r>
              <a:rPr lang="nl-NL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vooruitblik op </a:t>
            </a:r>
            <a:r>
              <a:rPr lang="nl-NL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2016.</a:t>
            </a:r>
            <a:endParaRPr lang="nl-NL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nl-NL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rondvraag, </a:t>
            </a:r>
          </a:p>
          <a:p>
            <a:pPr lvl="0"/>
            <a:r>
              <a:rPr lang="nl-NL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sluiting en </a:t>
            </a:r>
            <a:r>
              <a:rPr lang="nl-NL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nieuwjaarborrel</a:t>
            </a:r>
            <a:endParaRPr lang="nl-NL" sz="3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nl-NL" dirty="0"/>
          </a:p>
        </p:txBody>
      </p:sp>
      <p:pic>
        <p:nvPicPr>
          <p:cNvPr id="5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456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2279576" y="1988840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financieel overzicht </a:t>
            </a:r>
            <a:r>
              <a:rPr lang="nl-NL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endParaRPr lang="nl-NL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388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73224" y="447868"/>
            <a:ext cx="11818776" cy="60275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nl-N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inkomsten/uitgaven  d.d. 18 dec. 2015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   </a:t>
            </a:r>
            <a:r>
              <a:rPr lang="nl-NL" sz="2000" b="1" dirty="0" smtClean="0">
                <a:solidFill>
                  <a:srgbClr val="FFFF00"/>
                </a:solidFill>
              </a:rPr>
              <a:t>realisatie </a:t>
            </a:r>
            <a:r>
              <a:rPr lang="nl-NL" sz="2000" b="1" dirty="0">
                <a:solidFill>
                  <a:srgbClr val="FFFF00"/>
                </a:solidFill>
              </a:rPr>
              <a:t>‘</a:t>
            </a:r>
            <a:r>
              <a:rPr lang="nl-NL" sz="2000" b="1" dirty="0" smtClean="0">
                <a:solidFill>
                  <a:srgbClr val="FFFF00"/>
                </a:solidFill>
              </a:rPr>
              <a:t>15</a:t>
            </a:r>
            <a:r>
              <a:rPr lang="nl-NL" sz="2000" b="1" dirty="0">
                <a:solidFill>
                  <a:srgbClr val="FFFF00"/>
                </a:solidFill>
              </a:rPr>
              <a:t> </a:t>
            </a:r>
            <a:r>
              <a:rPr lang="nl-NL" sz="2000" b="1" dirty="0" smtClean="0">
                <a:solidFill>
                  <a:srgbClr val="FFFF00"/>
                </a:solidFill>
              </a:rPr>
              <a:t>        b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egroot voor ‘15</a:t>
            </a:r>
          </a:p>
          <a:p>
            <a:pPr>
              <a:buNone/>
            </a:pP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inkomsten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					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contributie </a:t>
            </a:r>
            <a:r>
              <a:rPr lang="nl-NL" sz="2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(tot nu toe </a:t>
            </a:r>
            <a:r>
              <a:rPr lang="nl-NL" sz="2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80 %  leden </a:t>
            </a:r>
            <a:r>
              <a:rPr lang="nl-NL" sz="2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betaald, bij  90% </a:t>
            </a:r>
            <a:r>
              <a:rPr lang="nl-NL" sz="2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nl-NL" sz="2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€1100  </a:t>
            </a:r>
            <a:r>
              <a:rPr lang="nl-NL" sz="2000" u="sng" dirty="0" smtClean="0">
                <a:solidFill>
                  <a:srgbClr val="FFFF00"/>
                </a:solidFill>
              </a:rPr>
              <a:t>)    </a:t>
            </a:r>
            <a:r>
              <a:rPr lang="nl-NL" sz="2000" u="sng" dirty="0">
                <a:solidFill>
                  <a:srgbClr val="FFFF00"/>
                </a:solidFill>
              </a:rPr>
              <a:t> </a:t>
            </a:r>
            <a:r>
              <a:rPr lang="nl-NL" sz="2000" u="sng" dirty="0" smtClean="0">
                <a:solidFill>
                  <a:srgbClr val="FFFF00"/>
                </a:solidFill>
              </a:rPr>
              <a:t>           990	</a:t>
            </a:r>
            <a:r>
              <a:rPr lang="nl-NL" sz="2000" u="sng" dirty="0">
                <a:solidFill>
                  <a:srgbClr val="FFFF00"/>
                </a:solidFill>
              </a:rPr>
              <a:t> </a:t>
            </a:r>
            <a:r>
              <a:rPr lang="nl-NL" sz="2000" u="sng" dirty="0" smtClean="0">
                <a:solidFill>
                  <a:srgbClr val="FFFF00"/>
                </a:solidFill>
              </a:rPr>
              <a:t>            (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1.500)</a:t>
            </a:r>
            <a:endParaRPr lang="nl-NL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indent="0">
              <a:buNone/>
            </a:pP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afgeboekt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</a:t>
            </a:r>
            <a:r>
              <a:rPr lang="nl-NL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(kosten per post </a:t>
            </a:r>
            <a:r>
              <a:rPr lang="nl-NL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soms </a:t>
            </a:r>
            <a:r>
              <a:rPr lang="nl-NL" sz="2000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gelumpt</a:t>
            </a:r>
            <a:r>
              <a:rPr lang="nl-NL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     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administratiekosten					         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	                 168 		(150)</a:t>
            </a:r>
            <a:endParaRPr lang="nl-NL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hosting website 	 		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                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61		  (65)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nieuwjaarsbijeenkomst         			                                      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161  		(300)</a:t>
            </a:r>
            <a:endParaRPr lang="nl-NL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zaalhuur </a:t>
            </a:r>
            <a:r>
              <a:rPr lang="nl-NL" sz="2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werkgroepvergaderingen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      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00    		(125)  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drukken parknieuws, etc.    				        	          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00  		  (50)          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attenties/cadeaus</a:t>
            </a:r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		</a:t>
            </a:r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	   69     		  (70) </a:t>
            </a:r>
            <a:endParaRPr lang="nl-NL" sz="2000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verlichting Baken 					                                 677		(600)    </a:t>
            </a:r>
          </a:p>
          <a:p>
            <a:pPr lvl="1"/>
            <a:r>
              <a:rPr lang="nl-NL" sz="2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aed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reanimatie cursus (kosten arts)   			                          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80		  (80) 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onderhoud  groen </a:t>
            </a:r>
            <a:r>
              <a:rPr lang="nl-NL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centrale strook                                                                          30                           (00)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nl-NL" sz="2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koffie/thee rietorchis + picknick  		                                        </a:t>
            </a:r>
            <a:r>
              <a:rPr lang="nl-NL" sz="2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59 	</a:t>
            </a:r>
            <a:r>
              <a:rPr lang="nl-NL" sz="2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(50)                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totaal  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      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1.305 	            (1.500)</a:t>
            </a:r>
            <a:endParaRPr lang="nl-NL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nl-NL" sz="2000" b="1" i="1" dirty="0">
                <a:solidFill>
                  <a:srgbClr val="FFFF00"/>
                </a:solidFill>
              </a:rPr>
              <a:t> </a:t>
            </a:r>
            <a:r>
              <a:rPr lang="nl-NL" sz="2000" b="1" i="1" dirty="0" smtClean="0">
                <a:solidFill>
                  <a:srgbClr val="FFFF00"/>
                </a:solidFill>
              </a:rPr>
              <a:t>    tekort </a:t>
            </a:r>
            <a:r>
              <a:rPr lang="nl-NL" sz="2000" dirty="0" smtClean="0">
                <a:solidFill>
                  <a:srgbClr val="FFFF00"/>
                </a:solidFill>
              </a:rPr>
              <a:t>over </a:t>
            </a:r>
            <a:r>
              <a:rPr lang="nl-NL" sz="2000" dirty="0">
                <a:solidFill>
                  <a:srgbClr val="FFFF00"/>
                </a:solidFill>
              </a:rPr>
              <a:t>2015</a:t>
            </a:r>
            <a:r>
              <a:rPr lang="nl-N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 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315 </a:t>
            </a:r>
            <a:endParaRPr lang="nl-NL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banksaldo  d.d. 18 dec 2015</a:t>
            </a:r>
            <a:r>
              <a:rPr lang="nl-NL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            </a:t>
            </a:r>
            <a:r>
              <a:rPr lang="nl-NL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2.232</a:t>
            </a:r>
            <a:r>
              <a:rPr lang="nl-NL" sz="2000" b="1" dirty="0">
                <a:solidFill>
                  <a:srgbClr val="FFFF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07505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nl-N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anksaldo begin en eind 20 5</a:t>
            </a:r>
            <a:endParaRPr lang="nl-N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99508" y="2547257"/>
            <a:ext cx="8754291" cy="2939143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 saldo :  			 €2.515</a:t>
            </a:r>
          </a:p>
          <a:p>
            <a:pPr marL="0" indent="0">
              <a:buNone/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nkomsten - uitgaven: 	                - 315</a:t>
            </a:r>
          </a:p>
          <a:p>
            <a:pPr marL="0" indent="0">
              <a:buNone/>
            </a:pP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	i - u				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2.200</a:t>
            </a:r>
          </a:p>
          <a:p>
            <a:pPr marL="0" indent="0">
              <a:buNone/>
            </a:pP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eind saldo 18 12 15:                         2.232</a:t>
            </a:r>
          </a:p>
        </p:txBody>
      </p:sp>
    </p:spTree>
    <p:extLst>
      <p:ext uri="{BB962C8B-B14F-4D97-AF65-F5344CB8AC3E}">
        <p14:creationId xmlns:p14="http://schemas.microsoft.com/office/powerpoint/2010/main" val="372458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2423592" y="1988840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begroting 2015</a:t>
            </a:r>
          </a:p>
        </p:txBody>
      </p:sp>
      <p:pic>
        <p:nvPicPr>
          <p:cNvPr id="5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104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01858" y="1262336"/>
            <a:ext cx="11255159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</a:t>
            </a: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		inkomsten</a:t>
            </a:r>
            <a:r>
              <a:rPr lang="nl-NL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	 </a:t>
            </a:r>
            <a:r>
              <a:rPr lang="nl-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uitgaven   </a:t>
            </a: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lang="nl-NL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contributie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		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		 1.100*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administratiekosten        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	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        		</a:t>
            </a:r>
            <a:r>
              <a:rPr lang="nl-NL" sz="24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	 165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 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hosting website		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        	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           		   60		   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d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iverse kleine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uitgaven, 		 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 	 		 170		 nieuwjaarsbijeenkomst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		 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        		 165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zaalhuur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werkgroepvergaderingen 	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2016      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  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        	 100    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zaalhuur vergaderingen 2015							   80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reanimatie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AED apparaat		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     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		   80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reserve bv voor aankleding openbare ruimte	    	                            280*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totaal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	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		 1.100*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	  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	            1.100*	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lang="nl-N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			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reserve op </a:t>
            </a:r>
            <a:r>
              <a:rPr lang="nl-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de bank  </a:t>
            </a:r>
            <a:r>
              <a:rPr lang="nl-N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begin 2016 € 2.231,56	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						* Als 90% contributie betaalt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2537803" y="17457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dirty="0">
                <a:solidFill>
                  <a:schemeClr val="bg1"/>
                </a:solidFill>
              </a:rPr>
              <a:t>begroting </a:t>
            </a:r>
            <a:r>
              <a:rPr lang="nl-NL" sz="4800" dirty="0" smtClean="0">
                <a:solidFill>
                  <a:schemeClr val="bg1"/>
                </a:solidFill>
              </a:rPr>
              <a:t>2016 (</a:t>
            </a:r>
            <a:r>
              <a:rPr lang="nl-NL" sz="4000" i="1" dirty="0" err="1" smtClean="0">
                <a:solidFill>
                  <a:schemeClr val="bg1"/>
                </a:solidFill>
              </a:rPr>
              <a:t>euros</a:t>
            </a:r>
            <a:r>
              <a:rPr lang="nl-NL" sz="4000" i="1" dirty="0" smtClean="0">
                <a:solidFill>
                  <a:schemeClr val="bg1"/>
                </a:solidFill>
              </a:rPr>
              <a:t>) </a:t>
            </a:r>
            <a:endParaRPr lang="nl-NL" sz="4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491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1524002" y="1844824"/>
            <a:ext cx="9143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 is er gebeurd in </a:t>
            </a:r>
            <a:r>
              <a:rPr lang="nl-NL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</a:t>
            </a:r>
            <a:r>
              <a:rPr lang="nl-NL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5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5434773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5635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084217" y="1162379"/>
            <a:ext cx="10829109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 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enkele huiskamerbijeenkomsten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alternatieve energie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glasvezelkabel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  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reanimatie </a:t>
            </a: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cursus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  wandelclubje vrijdagochtend</a:t>
            </a:r>
            <a:endParaRPr lang="nl-NL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 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 rondleiding </a:t>
            </a: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maxima centrale op 23 januari 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o.l.v. </a:t>
            </a:r>
            <a:r>
              <a:rPr lang="nl-NL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carel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bel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overlast door vernielingen auto’s, baken, borden</a:t>
            </a:r>
            <a:endParaRPr lang="nl-NL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   picknick op 21 juni was groot succes</a:t>
            </a:r>
            <a:endParaRPr lang="nl-NL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 collectief </a:t>
            </a: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onderhoud  (ton </a:t>
            </a:r>
            <a:r>
              <a:rPr lang="nl-NL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schunselaar</a:t>
            </a: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084217" y="260649"/>
            <a:ext cx="8324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terugblik</a:t>
            </a:r>
            <a:endParaRPr lang="nl-NL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0308" y="5421710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892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/>
          <a:stretch/>
        </p:blipFill>
        <p:spPr>
          <a:xfrm>
            <a:off x="7797251" y="2964070"/>
            <a:ext cx="4756154" cy="3893929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0"/>
          <a:stretch/>
        </p:blipFill>
        <p:spPr>
          <a:xfrm>
            <a:off x="6593573" y="-28561"/>
            <a:ext cx="2232504" cy="386083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46"/>
          <a:stretch/>
        </p:blipFill>
        <p:spPr>
          <a:xfrm>
            <a:off x="8602799" y="0"/>
            <a:ext cx="3589201" cy="387023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999" y="3537538"/>
            <a:ext cx="4446301" cy="3334726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02676" cy="387023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6"/>
          <a:stretch/>
        </p:blipFill>
        <p:spPr>
          <a:xfrm>
            <a:off x="2902676" y="23694"/>
            <a:ext cx="4209445" cy="387023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007" y="3870234"/>
            <a:ext cx="3952092" cy="2964069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2902675" y="313509"/>
            <a:ext cx="4490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januari bezoek aan maxima centrale</a:t>
            </a:r>
            <a:endParaRPr lang="nl-NL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0444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448594"/>
            <a:ext cx="4545873" cy="340940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1" r="32096"/>
          <a:stretch/>
        </p:blipFill>
        <p:spPr>
          <a:xfrm>
            <a:off x="7123573" y="2795851"/>
            <a:ext cx="5068427" cy="401990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86"/>
          <a:stretch/>
        </p:blipFill>
        <p:spPr>
          <a:xfrm>
            <a:off x="4190966" y="0"/>
            <a:ext cx="3725125" cy="3448594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871" y="3434829"/>
            <a:ext cx="2577702" cy="3436935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181527" cy="344859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532" y="0"/>
            <a:ext cx="4393468" cy="3295101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010297" y="3448594"/>
            <a:ext cx="5042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nl-NL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 picknick 21 juni bij de paddenpoel</a:t>
            </a:r>
            <a:endParaRPr lang="nl-NL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6608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terugblik collectief onderhoud </a:t>
            </a:r>
            <a:endParaRPr lang="nl-N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08068" y="1825625"/>
            <a:ext cx="8845731" cy="4351338"/>
          </a:xfrm>
        </p:spPr>
        <p:txBody>
          <a:bodyPr/>
          <a:lstStyle/>
          <a:p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huis isolatie</a:t>
            </a:r>
          </a:p>
          <a:p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glazenwasser</a:t>
            </a:r>
          </a:p>
          <a:p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schoorsteenveger</a:t>
            </a:r>
          </a:p>
          <a:p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inspectie gasleidingen massaal uitgevoerd</a:t>
            </a:r>
          </a:p>
          <a:p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vervangingen gasleidingen zijn gaande of uitgevoerd.</a:t>
            </a:r>
          </a:p>
        </p:txBody>
      </p:sp>
    </p:spTree>
    <p:extLst>
      <p:ext uri="{BB962C8B-B14F-4D97-AF65-F5344CB8AC3E}">
        <p14:creationId xmlns:p14="http://schemas.microsoft.com/office/powerpoint/2010/main" val="346180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63637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terugblik </a:t>
            </a:r>
            <a:r>
              <a:rPr lang="nl-N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wigro</a:t>
            </a:r>
            <a:endParaRPr lang="nl-N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09006" y="3602038"/>
            <a:ext cx="11982994" cy="1655762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erkgroep </a:t>
            </a:r>
            <a:r>
              <a:rPr lang="nl-NL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nrichting </a:t>
            </a:r>
            <a:r>
              <a:rPr lang="nl-NL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roene ruimte en </a:t>
            </a:r>
            <a:r>
              <a:rPr lang="nl-NL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uimtelijke</a:t>
            </a:r>
            <a:r>
              <a:rPr lang="nl-NL" sz="3600" dirty="0" smtClean="0"/>
              <a:t> </a:t>
            </a:r>
            <a:r>
              <a:rPr lang="nl-NL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rdening</a:t>
            </a:r>
            <a:endParaRPr lang="nl-NL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726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524000" y="960387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onderhoud 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centrale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groenstrook (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met gemeente samen).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in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maart-april inplanten  bomen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en struiken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  op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5 meter brede kaal gekapte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bosrandstroken. 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in maart is zwerfvuil verzameld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overleg met gemeente </a:t>
            </a:r>
            <a:r>
              <a:rPr lang="nl-N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nog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</a:t>
            </a:r>
            <a:r>
              <a:rPr lang="nl-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niet </a:t>
            </a:r>
            <a:r>
              <a:rPr lang="nl-N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gebeurd : 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Calibri" pitchFamily="34" charset="0"/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groot 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onderhoud 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bestrating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asfaltering oostranddreef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geluidshinder . </a:t>
            </a:r>
            <a:endParaRPr lang="nl-NL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november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werd blad geruimd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op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straten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. </a:t>
            </a:r>
            <a:endParaRPr lang="nl-NL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verlichten van  “het baken</a:t>
            </a:r>
            <a:r>
              <a:rPr lang="nl-NL" sz="2400" dirty="0">
                <a:solidFill>
                  <a:srgbClr val="FFFF00"/>
                </a:solidFill>
                <a:ea typeface="Times New Roman" pitchFamily="18" charset="0"/>
                <a:cs typeface="Calibri" pitchFamily="34" charset="0"/>
              </a:rPr>
              <a:t>” </a:t>
            </a:r>
            <a:r>
              <a:rPr lang="nl-NL" sz="2400" dirty="0" smtClean="0">
                <a:solidFill>
                  <a:srgbClr val="FFFF00"/>
                </a:solidFill>
                <a:ea typeface="Times New Roman" pitchFamily="18" charset="0"/>
                <a:cs typeface="Calibri" pitchFamily="34" charset="0"/>
              </a:rPr>
              <a:t>is uitgevoerd</a:t>
            </a:r>
            <a:endParaRPr lang="nl-NL" sz="2400" dirty="0">
              <a:solidFill>
                <a:srgbClr val="FFFF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400" dirty="0">
                <a:solidFill>
                  <a:srgbClr val="FFFF00"/>
                </a:solidFill>
              </a:rPr>
              <a:t>  </a:t>
            </a:r>
            <a:r>
              <a:rPr lang="nl-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paddenpoel clubje </a:t>
            </a:r>
            <a:r>
              <a:rPr lang="nl-NL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heeft goed gedraaid  </a:t>
            </a:r>
            <a:endParaRPr lang="nl-NL" sz="2400" dirty="0">
              <a:solidFill>
                <a:srgbClr val="FFFF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800" dirty="0">
              <a:cs typeface="Arial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2639616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wigro</a:t>
            </a:r>
            <a:endParaRPr lang="nl-NL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9984" y="5661248"/>
            <a:ext cx="9144000" cy="1196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3224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25" y="3842468"/>
            <a:ext cx="4143545" cy="3107659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1" y="3824366"/>
            <a:ext cx="4044845" cy="3033634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7" y="1140211"/>
            <a:ext cx="3979818" cy="2984864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55" y="-348587"/>
            <a:ext cx="3408280" cy="255621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005" y="0"/>
            <a:ext cx="5886995" cy="4415246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8595360" y="209006"/>
            <a:ext cx="2808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Nieuwe bollen</a:t>
            </a:r>
            <a:endParaRPr lang="nl-NL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188" y="4407722"/>
            <a:ext cx="4848686" cy="3636514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6858001" y="6126480"/>
            <a:ext cx="4545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inboeten</a:t>
            </a:r>
            <a:endParaRPr lang="nl-NL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25" y="-21799"/>
            <a:ext cx="2926080" cy="390144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2214597" y="5741818"/>
            <a:ext cx="2997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bladruimen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00446" y="1068571"/>
            <a:ext cx="2481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storm</a:t>
            </a:r>
          </a:p>
        </p:txBody>
      </p:sp>
    </p:spTree>
    <p:extLst>
      <p:ext uri="{BB962C8B-B14F-4D97-AF65-F5344CB8AC3E}">
        <p14:creationId xmlns:p14="http://schemas.microsoft.com/office/powerpoint/2010/main" val="341642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01440" cy="292608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006" y="3046911"/>
            <a:ext cx="5081451" cy="381108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2" t="257" r="12425"/>
          <a:stretch/>
        </p:blipFill>
        <p:spPr>
          <a:xfrm>
            <a:off x="5107577" y="3056709"/>
            <a:ext cx="3775166" cy="380129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778" y="2987039"/>
            <a:ext cx="2903221" cy="387096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685" y="0"/>
            <a:ext cx="3875314" cy="2906486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4049486" y="0"/>
            <a:ext cx="4049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chemeClr val="bg1"/>
                </a:solidFill>
              </a:rPr>
              <a:t>paddenpoel met nu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</a:rPr>
              <a:t>rietorchis en</a:t>
            </a:r>
            <a:r>
              <a:rPr lang="nl-NL" sz="2800" dirty="0">
                <a:solidFill>
                  <a:srgbClr val="FFFF00"/>
                </a:solidFill>
              </a:rPr>
              <a:t> </a:t>
            </a:r>
            <a:r>
              <a:rPr lang="nl-NL" sz="2800" dirty="0" smtClean="0">
                <a:solidFill>
                  <a:srgbClr val="FFFF00"/>
                </a:solidFill>
              </a:rPr>
              <a:t>gele ratelaar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</a:rPr>
              <a:t>salamander, kikkers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</a:rPr>
              <a:t>padden en ringslang </a:t>
            </a:r>
            <a:endParaRPr lang="nl-NL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70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1524000" y="141277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vooruitblik </a:t>
            </a:r>
            <a:r>
              <a:rPr lang="nl-NL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nl-NL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9203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vbo in 2016</a:t>
            </a:r>
            <a:br>
              <a:rPr lang="nl-N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leden betalen tijdig hun 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contributie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’16 (en evt. nog over ’15)</a:t>
            </a:r>
            <a:endParaRPr lang="nl-N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 aantal huiskamerbijeenkomsten</a:t>
            </a:r>
            <a:endParaRPr lang="nl-N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wandelclubje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vrijdagochtend</a:t>
            </a:r>
            <a:endParaRPr lang="nl-N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21 maart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reanimatie/</a:t>
            </a:r>
            <a:r>
              <a:rPr lang="nl-NL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aed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</a:t>
            </a:r>
            <a:endParaRPr lang="nl-N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zomer 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picknick herhalen </a:t>
            </a:r>
            <a:endParaRPr lang="nl-NL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zwerfvuil en herfstbladeren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opruimacties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boekenkastje op jeu de boules veldje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nl-N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collectief onderhoud  (ton </a:t>
            </a:r>
            <a:r>
              <a:rPr lang="nl-NL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schunselaar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</a:t>
            </a:r>
            <a:r>
              <a:rPr lang="nl-NL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wigro</a:t>
            </a:r>
            <a:r>
              <a:rPr lang="nl-N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en paddenpoel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9248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847528" y="2413871"/>
            <a:ext cx="84969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25/1 project “</a:t>
            </a:r>
            <a:r>
              <a:rPr lang="nl-NL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waaks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van de gemeente en </a:t>
            </a:r>
            <a:r>
              <a:rPr lang="nl-NL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buurtapp </a:t>
            </a:r>
            <a:r>
              <a:rPr lang="nl-NL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langervelderslag</a:t>
            </a:r>
            <a:endParaRPr lang="nl-NL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nl-NL" sz="3200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helft februari: </a:t>
            </a:r>
            <a:r>
              <a:rPr lang="nl-NL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ontwikkelingen AH voorhof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avond over </a:t>
            </a:r>
            <a:r>
              <a:rPr lang="nl-NL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gemeentelijk beleid afvalstromen 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nl-NL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2999656" y="764705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huiskamerbijeenkomsten</a:t>
            </a:r>
            <a:endParaRPr lang="nl-NL" sz="4400" dirty="0">
              <a:solidFill>
                <a:schemeClr val="bg1"/>
              </a:solidFill>
            </a:endParaRPr>
          </a:p>
        </p:txBody>
      </p:sp>
      <p:pic>
        <p:nvPicPr>
          <p:cNvPr id="6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903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524000" y="1052719"/>
            <a:ext cx="997131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 herinrichting en onderhoud  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centrale groenstrook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 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(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met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gemeente 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samen).</a:t>
            </a: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in 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februari - maart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op enkele plekken inplanten bomen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   en struiken in 5 meterstrook langs bosranden</a:t>
            </a: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Calibri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met  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gemeente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in overleg over: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groot  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onderhoud 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bestrating </a:t>
            </a:r>
            <a:r>
              <a:rPr lang="nl-NL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orp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h</a:t>
            </a:r>
            <a:r>
              <a:rPr lang="nl-NL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erasfaltering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 oostranddreef </a:t>
            </a:r>
            <a:endParaRPr lang="nl-NL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geluidsoverlast van oostranddreef,</a:t>
            </a:r>
          </a:p>
          <a:p>
            <a:pPr marL="1371600"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hoge grondwaterstanden hofje van </a:t>
            </a:r>
            <a:r>
              <a:rPr lang="nl-NL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orp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55 - 68</a:t>
            </a: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800" dirty="0">
              <a:cs typeface="Arial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2639616" y="1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wigro</a:t>
            </a:r>
            <a:r>
              <a:rPr lang="nl-NL" sz="4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2016</a:t>
            </a:r>
            <a:endParaRPr lang="nl-NL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661248"/>
            <a:ext cx="9144000" cy="1196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0306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1524000" y="33265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rondvraag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063552" y="1916832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interesse in meedoen aan </a:t>
            </a: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buurtbus initiatief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golf resort buurt?</a:t>
            </a:r>
          </a:p>
          <a:p>
            <a:pPr>
              <a:buFont typeface="Arial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overlijdensbericht van een </a:t>
            </a:r>
            <a:r>
              <a:rPr lang="nl-NL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orp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bewoner op </a:t>
            </a:r>
          </a:p>
          <a:p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onze </a:t>
            </a: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website na verzoek nabestaanden</a:t>
            </a:r>
          </a:p>
          <a:p>
            <a:pPr>
              <a:buFont typeface="Arial" pitchFamily="34" charset="0"/>
              <a:buChar char="•"/>
            </a:pP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belangstelling voor voorlichting over </a:t>
            </a: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KNRM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 </a:t>
            </a:r>
          </a:p>
          <a:p>
            <a:pPr>
              <a:buFont typeface="Arial" pitchFamily="34" charset="0"/>
              <a:buChar char="•"/>
            </a:pP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telefooncirkel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(liefst met mobiel) belangstelling ?</a:t>
            </a:r>
          </a:p>
          <a:p>
            <a:pPr>
              <a:buFont typeface="Arial" pitchFamily="34" charset="0"/>
              <a:buChar char="•"/>
            </a:pP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nl-NL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andere</a:t>
            </a:r>
            <a:r>
              <a:rPr lang="nl-NL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vragen?</a:t>
            </a:r>
          </a:p>
          <a:p>
            <a:pPr>
              <a:buFont typeface="Arial" pitchFamily="34" charset="0"/>
              <a:buChar char="•"/>
            </a:pPr>
            <a:endParaRPr lang="nl-NL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nl-NL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 descr="C:\Users\Frans Claessen\back up mijn acer aspire\Pictures\diachronische mappen\orp 2013 voor d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34774"/>
            <a:ext cx="9144000" cy="1423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4344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060" y="-322612"/>
            <a:ext cx="3783874" cy="304691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4" y="2098428"/>
            <a:ext cx="2505464" cy="334061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086" y="-411861"/>
            <a:ext cx="4396449" cy="2926081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400" y="1717753"/>
            <a:ext cx="4434600" cy="332595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93" y="2447773"/>
            <a:ext cx="3611707" cy="481560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8"/>
          <a:stretch/>
        </p:blipFill>
        <p:spPr>
          <a:xfrm>
            <a:off x="-82494" y="4075610"/>
            <a:ext cx="4206239" cy="2732327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492" y="2122853"/>
            <a:ext cx="2603676" cy="1952757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32" y="-524322"/>
            <a:ext cx="4446825" cy="2959609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7"/>
          <a:stretch/>
        </p:blipFill>
        <p:spPr>
          <a:xfrm>
            <a:off x="7779348" y="4245429"/>
            <a:ext cx="4393468" cy="2818409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1" y="1463040"/>
            <a:ext cx="12172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bedankt, op naar de borrel!	</a:t>
            </a:r>
            <a:endParaRPr lang="nl-NL" sz="8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85547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457</Words>
  <Application>Microsoft Macintosh PowerPoint</Application>
  <PresentationFormat>Custom</PresentationFormat>
  <Paragraphs>136</Paragraphs>
  <Slides>22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Kantoorthema</vt:lpstr>
      <vt:lpstr>PowerPoint Presentation</vt:lpstr>
      <vt:lpstr>agenda jaarvergadering</vt:lpstr>
      <vt:lpstr>PowerPoint Presentation</vt:lpstr>
      <vt:lpstr>PowerPoint Presentation</vt:lpstr>
      <vt:lpstr>banksaldo begin en eind 20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terugblik collectief onderhoud </vt:lpstr>
      <vt:lpstr>terugblik wigro</vt:lpstr>
      <vt:lpstr>PowerPoint Presentation</vt:lpstr>
      <vt:lpstr>PowerPoint Presentation</vt:lpstr>
      <vt:lpstr>PowerPoint Presentation</vt:lpstr>
      <vt:lpstr>PowerPoint Presentation</vt:lpstr>
      <vt:lpstr>vbo in 2016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Frans Claessen</dc:creator>
  <cp:lastModifiedBy>Yvonne Ovan</cp:lastModifiedBy>
  <cp:revision>59</cp:revision>
  <dcterms:created xsi:type="dcterms:W3CDTF">2015-12-20T12:50:32Z</dcterms:created>
  <dcterms:modified xsi:type="dcterms:W3CDTF">2016-01-22T07:22:03Z</dcterms:modified>
</cp:coreProperties>
</file>